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6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Bruk litt tid på denne. Se boka for utfyllende forklaring</a:t>
            </a:r>
            <a:r>
              <a:rPr lang="nb-NO" baseline="0" dirty="0"/>
              <a:t> av eksempelet.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1602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Markedet vil likevel ha en viss betalingsvillighet, fordi</a:t>
            </a:r>
            <a:r>
              <a:rPr lang="nb-NO" baseline="0" dirty="0"/>
              <a:t> tomta en gang i framtiden kan være lønnsom å bygge ut. (</a:t>
            </a:r>
            <a:r>
              <a:rPr lang="nb-NO" baseline="0" dirty="0" err="1"/>
              <a:t>Dvs</a:t>
            </a:r>
            <a:r>
              <a:rPr lang="nb-NO" baseline="0" dirty="0"/>
              <a:t> det som i økonomisk terminologi kalles </a:t>
            </a:r>
            <a:r>
              <a:rPr lang="nb-NO" i="1" baseline="0" dirty="0"/>
              <a:t>opsjonsverdi.</a:t>
            </a:r>
            <a:r>
              <a:rPr lang="nb-NO" i="0" baseline="0" dirty="0"/>
              <a:t>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6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10 Indirekte metoder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i="1" dirty="0"/>
              <a:t>En investor antar at et ferdig prosjekt kan selges for kr 50 000 000. Investoren regner med at kostnadene for å sette opp og selge huset, alt inkludert (planlegging, administrasjon, finansiering, markedsføring, offentlige avgifter, grunnarbeider, bygg, hage, markedsføring og salg osv.) vil beløpe seg til kr 40 000 000. </a:t>
            </a:r>
          </a:p>
          <a:p>
            <a:pPr marL="0" indent="0">
              <a:buNone/>
            </a:pPr>
            <a:r>
              <a:rPr lang="nb-NO" i="1" dirty="0"/>
              <a:t>Det gjenstår da en residual – brutto tomtebelastning - på </a:t>
            </a:r>
            <a:br>
              <a:rPr lang="nb-NO" i="1" dirty="0"/>
            </a:br>
            <a:endParaRPr lang="nb-NO" i="1" dirty="0"/>
          </a:p>
          <a:p>
            <a:pPr marL="0" indent="0">
              <a:buNone/>
            </a:pPr>
            <a:r>
              <a:rPr lang="nb-NO" i="1" dirty="0"/>
              <a:t> kr 50 000 000 </a:t>
            </a:r>
            <a:br>
              <a:rPr lang="nb-NO" i="1" dirty="0"/>
            </a:br>
            <a:r>
              <a:rPr lang="nb-NO" i="1" dirty="0"/>
              <a:t>– kr 40 000 000 </a:t>
            </a:r>
            <a:br>
              <a:rPr lang="nb-NO" i="1" dirty="0"/>
            </a:br>
            <a:r>
              <a:rPr lang="nb-NO" b="1" i="1" dirty="0"/>
              <a:t>= kr 10 000 000 </a:t>
            </a:r>
          </a:p>
        </p:txBody>
      </p:sp>
    </p:spTree>
    <p:extLst>
      <p:ext uri="{BB962C8B-B14F-4D97-AF65-F5344CB8AC3E}">
        <p14:creationId xmlns:p14="http://schemas.microsoft.com/office/powerpoint/2010/main" val="652706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 forts.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i="1" dirty="0"/>
              <a:t>Brutto tomtebelastning (kr 10 000 000) skal dekke de resterende innsatsfaktorene som skal til. Det er blant annet tomt, men også investorens innsats, kompetanse og risiko.</a:t>
            </a:r>
            <a:br>
              <a:rPr lang="nb-NO" i="1" dirty="0"/>
            </a:br>
            <a:br>
              <a:rPr lang="nb-NO" i="1" dirty="0"/>
            </a:br>
            <a:r>
              <a:rPr lang="nb-NO" i="1" dirty="0"/>
              <a:t>Hvor mye av brutto tomtebelastning som investoren maksimalt er villig til å gi for tomta, vil avhenge av hvor mye investoren krever for sitt bidrag. Det er igjen avhengig av hva investorene kan få for sin innsats, kompetanse og risiko i andre prosjekt.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02378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Usikkerhet – lett å endre/manipulere resultatet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i="1" dirty="0"/>
              <a:t>Eksempel: Anta at investoren i eksempelet må ha kr 5 000 000 for å være interessert i prosjektet. Da er maksimal betalingsvilje for tomta følgende</a:t>
            </a:r>
          </a:p>
          <a:p>
            <a:r>
              <a:rPr lang="nb-NO" i="1" dirty="0"/>
              <a:t>  kr 50 000 000 </a:t>
            </a:r>
            <a:br>
              <a:rPr lang="nb-NO" i="1" dirty="0"/>
            </a:br>
            <a:r>
              <a:rPr lang="nb-NO" i="1" dirty="0"/>
              <a:t>– kr 40 000 000 </a:t>
            </a:r>
            <a:br>
              <a:rPr lang="nb-NO" i="1" dirty="0"/>
            </a:br>
            <a:r>
              <a:rPr lang="nb-NO" i="1" dirty="0"/>
              <a:t>– kr 5 000 000</a:t>
            </a:r>
            <a:br>
              <a:rPr lang="nb-NO" i="1" dirty="0"/>
            </a:br>
            <a:r>
              <a:rPr lang="nb-NO" i="1" dirty="0"/>
              <a:t>= kr 5 000 000 </a:t>
            </a:r>
          </a:p>
          <a:p>
            <a:r>
              <a:rPr lang="nb-NO" i="1" dirty="0"/>
              <a:t>Anta videre at en nærmere analyse av markedet viser at markedet var overvurdert med 10 %. I så fall blir maksimal betalingsvilje for tomta </a:t>
            </a:r>
          </a:p>
          <a:p>
            <a:r>
              <a:rPr lang="nb-NO" i="1" dirty="0"/>
              <a:t>  kr 45 000 000 (=kr 50 000 000 * (100 % - 10 %))</a:t>
            </a:r>
            <a:br>
              <a:rPr lang="nb-NO" i="1" dirty="0"/>
            </a:br>
            <a:r>
              <a:rPr lang="nb-NO" i="1" dirty="0"/>
              <a:t>– kr 40 000 000 </a:t>
            </a:r>
            <a:br>
              <a:rPr lang="nb-NO" i="1" dirty="0"/>
            </a:br>
            <a:r>
              <a:rPr lang="nb-NO" i="1" dirty="0"/>
              <a:t>– kr 5 000 000</a:t>
            </a:r>
            <a:br>
              <a:rPr lang="nb-NO" i="1" dirty="0"/>
            </a:br>
            <a:r>
              <a:rPr lang="nb-NO" i="1" dirty="0"/>
              <a:t>= kr 0 </a:t>
            </a:r>
          </a:p>
          <a:p>
            <a:r>
              <a:rPr lang="nb-NO" dirty="0"/>
              <a:t>Markedet vil i så fall ha svært beskjeden betalingsvillighet</a:t>
            </a:r>
          </a:p>
        </p:txBody>
      </p:sp>
    </p:spTree>
    <p:extLst>
      <p:ext uri="{BB962C8B-B14F-4D97-AF65-F5344CB8AC3E}">
        <p14:creationId xmlns:p14="http://schemas.microsoft.com/office/powerpoint/2010/main" val="3163889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Tenk som markedet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I likhet med (andre) investeringsmetoder:</a:t>
            </a:r>
          </a:p>
          <a:p>
            <a:r>
              <a:rPr lang="nb-NO" dirty="0"/>
              <a:t>Gjør de samme forenklinger og direkte «feil» som markedet gjør i investeringsfasen</a:t>
            </a:r>
          </a:p>
          <a:p>
            <a:r>
              <a:rPr lang="nb-NO" dirty="0"/>
              <a:t>Typiske eksempler</a:t>
            </a:r>
          </a:p>
          <a:p>
            <a:pPr lvl="1"/>
            <a:r>
              <a:rPr lang="nb-NO" dirty="0"/>
              <a:t>Forenklede kalkyler, grov inndeling</a:t>
            </a:r>
          </a:p>
          <a:p>
            <a:pPr lvl="1"/>
            <a:r>
              <a:rPr lang="nb-NO" dirty="0"/>
              <a:t>Kalkyler uten hensyn til skatt</a:t>
            </a:r>
          </a:p>
          <a:p>
            <a:pPr lvl="1"/>
            <a:r>
              <a:rPr lang="nb-NO" dirty="0"/>
              <a:t>Kalkyler uten hensyn til at utgifter og inntekter kommer på ulike tidspunkt</a:t>
            </a:r>
          </a:p>
          <a:p>
            <a:pPr lvl="1"/>
            <a:r>
              <a:rPr lang="nb-NO" dirty="0"/>
              <a:t>Kalkyler som ikke regner hensyn til risiko på en korrekt måte</a:t>
            </a:r>
          </a:p>
          <a:p>
            <a:pPr lvl="1"/>
            <a:r>
              <a:rPr lang="nb-NO" dirty="0"/>
              <a:t>Kalkyler som utelater vesentlige kostnads- eller inntektselementer</a:t>
            </a:r>
          </a:p>
          <a:p>
            <a:pPr lvl="1"/>
            <a:r>
              <a:rPr lang="nb-NO" dirty="0"/>
              <a:t>Andre forventninger om markedsutsikter enn det du mener er riktig</a:t>
            </a:r>
          </a:p>
          <a:p>
            <a:r>
              <a:rPr lang="nb-NO" dirty="0"/>
              <a:t>Husk: Residualmetoden er </a:t>
            </a:r>
            <a:r>
              <a:rPr lang="nb-NO" i="1" dirty="0"/>
              <a:t>beskrivende</a:t>
            </a:r>
            <a:r>
              <a:rPr lang="nb-NO" dirty="0"/>
              <a:t>, ikke </a:t>
            </a:r>
            <a:r>
              <a:rPr lang="nb-NO" i="1" dirty="0"/>
              <a:t>rådgivende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04004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Fordeling av brutto tomtebelastning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Avhenger av markedet</a:t>
            </a:r>
          </a:p>
          <a:p>
            <a:r>
              <a:rPr lang="nb-NO" dirty="0"/>
              <a:t>Få kjøpere, mange selgere: Kjøpers marked</a:t>
            </a:r>
          </a:p>
          <a:p>
            <a:pPr lvl="1"/>
            <a:r>
              <a:rPr lang="nb-NO" dirty="0"/>
              <a:t>Selgerne får lav andel av brutto tomtebelastning</a:t>
            </a:r>
          </a:p>
          <a:p>
            <a:r>
              <a:rPr lang="nb-NO" dirty="0"/>
              <a:t>Få selgere, mange kjøpere: Selgers marked</a:t>
            </a:r>
          </a:p>
          <a:p>
            <a:pPr lvl="1"/>
            <a:r>
              <a:rPr lang="nb-NO" dirty="0"/>
              <a:t>Selgerne får høy andel av brutto tomtebelastning</a:t>
            </a:r>
          </a:p>
        </p:txBody>
      </p:sp>
    </p:spTree>
    <p:extLst>
      <p:ext uri="{BB962C8B-B14F-4D97-AF65-F5344CB8AC3E}">
        <p14:creationId xmlns:p14="http://schemas.microsoft.com/office/powerpoint/2010/main" val="3271066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Profittmetoden for årlige inntekter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Når de årlige inntektene ikke kan finnes direkte</a:t>
            </a:r>
          </a:p>
          <a:p>
            <a:pPr lvl="1"/>
            <a:r>
              <a:rPr lang="nb-NO" dirty="0"/>
              <a:t>Fra markedet</a:t>
            </a:r>
          </a:p>
          <a:p>
            <a:pPr lvl="1"/>
            <a:r>
              <a:rPr lang="nb-NO" dirty="0"/>
              <a:t>Fra leieavtaler eller lignende</a:t>
            </a:r>
          </a:p>
          <a:p>
            <a:r>
              <a:rPr lang="nb-NO" dirty="0"/>
              <a:t>F.eks. eiendommer som vanligvis brukes av eieren selv</a:t>
            </a:r>
          </a:p>
          <a:p>
            <a:pPr lvl="1"/>
            <a:r>
              <a:rPr lang="nb-NO" dirty="0"/>
              <a:t>Spesialiserte industribygg, kraftanlegg </a:t>
            </a:r>
            <a:r>
              <a:rPr lang="nb-NO" dirty="0" err="1"/>
              <a:t>osv</a:t>
            </a:r>
            <a:endParaRPr lang="nb-NO" dirty="0"/>
          </a:p>
          <a:p>
            <a:r>
              <a:rPr lang="nb-NO" i="1" dirty="0"/>
              <a:t>Kalkulerer</a:t>
            </a:r>
            <a:r>
              <a:rPr lang="nb-NO" dirty="0"/>
              <a:t> de årlige inntektene</a:t>
            </a:r>
          </a:p>
          <a:p>
            <a:r>
              <a:rPr lang="nb-NO" dirty="0"/>
              <a:t>Er i likhet med residualmetoden følsom for kalkylene</a:t>
            </a:r>
          </a:p>
          <a:p>
            <a:pPr lvl="1"/>
            <a:r>
              <a:rPr lang="nb-NO" dirty="0"/>
              <a:t>Usikker, lett å påvirke/manipulere resultatet</a:t>
            </a:r>
          </a:p>
        </p:txBody>
      </p:sp>
    </p:spTree>
    <p:extLst>
      <p:ext uri="{BB962C8B-B14F-4D97-AF65-F5344CB8AC3E}">
        <p14:creationId xmlns:p14="http://schemas.microsoft.com/office/powerpoint/2010/main" val="209103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Profittmetoden - landbruk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Skog leies ikke ut – inntekt må baseres på profittmetoden</a:t>
            </a:r>
          </a:p>
          <a:p>
            <a:r>
              <a:rPr lang="nb-NO" dirty="0"/>
              <a:t>Tradisjon i Norge for også å bruke metoden på jordbruksareal</a:t>
            </a:r>
          </a:p>
          <a:p>
            <a:pPr lvl="1"/>
            <a:r>
              <a:rPr lang="nb-NO" dirty="0"/>
              <a:t>Selv om det er velfungerende leiemarked for slik eiendom</a:t>
            </a:r>
          </a:p>
          <a:p>
            <a:pPr lvl="1"/>
            <a:r>
              <a:rPr lang="nb-NO" dirty="0"/>
              <a:t>Dvs. leieprisene burde ha blitt brukt i langt større grad</a:t>
            </a:r>
          </a:p>
          <a:p>
            <a:r>
              <a:rPr lang="nb-NO" dirty="0"/>
              <a:t>«Dekningsbidragskalkyler»</a:t>
            </a:r>
          </a:p>
        </p:txBody>
      </p:sp>
    </p:spTree>
    <p:extLst>
      <p:ext uri="{BB962C8B-B14F-4D97-AF65-F5344CB8AC3E}">
        <p14:creationId xmlns:p14="http://schemas.microsoft.com/office/powerpoint/2010/main" val="1462241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 - skogbruk</a:t>
            </a:r>
          </a:p>
        </p:txBody>
      </p:sp>
      <p:pic>
        <p:nvPicPr>
          <p:cNvPr id="4" name="Plassholder for innhold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0472" y="2011058"/>
            <a:ext cx="5343525" cy="3248025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2152651" y="5579451"/>
            <a:ext cx="75681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dirty="0"/>
              <a:t>Tall per m3 tømmeruttak. Data hentet fra NIBIO (2016) </a:t>
            </a:r>
            <a:r>
              <a:rPr lang="nb-NO" dirty="0" err="1"/>
              <a:t>Driftsgranskingar</a:t>
            </a:r>
            <a:r>
              <a:rPr lang="nb-NO" dirty="0"/>
              <a:t> i jord- og skogbruk, </a:t>
            </a:r>
            <a:r>
              <a:rPr lang="nb-NO" dirty="0" err="1"/>
              <a:t>rekneskapsresultat</a:t>
            </a:r>
            <a:r>
              <a:rPr lang="nb-NO" dirty="0"/>
              <a:t> 2015. </a:t>
            </a:r>
            <a:r>
              <a:rPr lang="nb-NO" dirty="0" err="1"/>
              <a:t>Hovudtabell</a:t>
            </a:r>
            <a:r>
              <a:rPr lang="nb-NO" dirty="0"/>
              <a:t> 22. </a:t>
            </a:r>
            <a:r>
              <a:rPr lang="nb-NO" dirty="0" err="1"/>
              <a:t>Storleiksgruppe</a:t>
            </a:r>
            <a:r>
              <a:rPr lang="nb-NO" dirty="0"/>
              <a:t>, balansekvantum over 400 m3/år.</a:t>
            </a:r>
          </a:p>
        </p:txBody>
      </p:sp>
    </p:spTree>
    <p:extLst>
      <p:ext uri="{BB962C8B-B14F-4D97-AF65-F5344CB8AC3E}">
        <p14:creationId xmlns:p14="http://schemas.microsoft.com/office/powerpoint/2010/main" val="2857546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Kostnadsmetoden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Pri</a:t>
            </a:r>
            <a:r>
              <a:rPr lang="nb-NO" dirty="0"/>
              <a:t> 1: Sammenligningsmetoden</a:t>
            </a:r>
          </a:p>
          <a:p>
            <a:r>
              <a:rPr lang="nb-NO" dirty="0" err="1"/>
              <a:t>Pri</a:t>
            </a:r>
            <a:r>
              <a:rPr lang="nb-NO" dirty="0"/>
              <a:t> 2: Investeringsmetoden, residualmentoden, profittmetoden</a:t>
            </a:r>
          </a:p>
          <a:p>
            <a:r>
              <a:rPr lang="nb-NO" dirty="0"/>
              <a:t>Siste utvei: Kostnadsmetoden</a:t>
            </a:r>
          </a:p>
          <a:p>
            <a:r>
              <a:rPr lang="nb-NO" dirty="0"/>
              <a:t>Bare aktuell der det du skal verdsette kan «bygges»</a:t>
            </a:r>
          </a:p>
          <a:p>
            <a:pPr lvl="1"/>
            <a:r>
              <a:rPr lang="nb-NO" dirty="0"/>
              <a:t>Bygg, anlegg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19470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Framgangsmåte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b-NO" dirty="0"/>
              <a:t>Identifiser hvilken funksjon eiendommen eller anlegget har for de potensielle kjøperne</a:t>
            </a:r>
          </a:p>
          <a:p>
            <a:pPr lvl="0"/>
            <a:r>
              <a:rPr lang="nb-NO" dirty="0"/>
              <a:t>Finn hvordan de potensielle kjøperne kan få dekket funksjonen på en annen måte, for eksempel ved å bygge et tilsvarende bygg eller anlegg et annet sted</a:t>
            </a:r>
          </a:p>
          <a:p>
            <a:pPr lvl="0"/>
            <a:r>
              <a:rPr lang="nb-NO" dirty="0"/>
              <a:t>Finn de totale kostnadene for den alternative løsningen for den aktuelle kjøpergruppen</a:t>
            </a:r>
          </a:p>
          <a:p>
            <a:pPr lvl="0"/>
            <a:r>
              <a:rPr lang="nb-NO" dirty="0"/>
              <a:t>Juster for hvordan forskjeller i funksjon mellom den eiendommen eller anlegget du skal verdsette og den alternative løsningen påvirker den aktuelle kjøpergruppens betalingsvilje</a:t>
            </a:r>
          </a:p>
        </p:txBody>
      </p:sp>
    </p:spTree>
    <p:extLst>
      <p:ext uri="{BB962C8B-B14F-4D97-AF65-F5344CB8AC3E}">
        <p14:creationId xmlns:p14="http://schemas.microsoft.com/office/powerpoint/2010/main" val="341825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10 Indirekte metoder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Alternative metoder </a:t>
            </a:r>
            <a:r>
              <a:rPr lang="nb-NO" dirty="0"/>
              <a:t>til sammenlignbare salg </a:t>
            </a:r>
            <a:r>
              <a:rPr lang="nb-NO" b="1" dirty="0"/>
              <a:t>for å vurdere markedsverdi</a:t>
            </a:r>
            <a:endParaRPr lang="nb-NO" dirty="0"/>
          </a:p>
          <a:p>
            <a:r>
              <a:rPr lang="nb-NO" dirty="0"/>
              <a:t>Investeringsmetoden</a:t>
            </a:r>
          </a:p>
          <a:p>
            <a:r>
              <a:rPr lang="nb-NO" dirty="0"/>
              <a:t>Residualmetoden</a:t>
            </a:r>
          </a:p>
          <a:p>
            <a:r>
              <a:rPr lang="nb-NO" dirty="0"/>
              <a:t>Profittmetoden</a:t>
            </a:r>
          </a:p>
          <a:p>
            <a:r>
              <a:rPr lang="nb-NO" dirty="0"/>
              <a:t>Kostnadsmetoden</a:t>
            </a:r>
          </a:p>
        </p:txBody>
      </p:sp>
    </p:spTree>
    <p:extLst>
      <p:ext uri="{BB962C8B-B14F-4D97-AF65-F5344CB8AC3E}">
        <p14:creationId xmlns:p14="http://schemas.microsoft.com/office/powerpoint/2010/main" val="865759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i="1" dirty="0"/>
              <a:t>Eksempel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b-NO" i="1" dirty="0"/>
              <a:t>Anta at en lagerbygning ville være verd kr 10 000 000 for en virksomhet. Dersom virksomheten kan dekke det samme formålet ved å bygge om eksisterende eiendom for kr 5 000 000, vil ikke virksomheten betale mer enn kr 5 000 000 for et lagerbygningen, jf. kostnadstilnærmingen</a:t>
            </a:r>
            <a:br>
              <a:rPr lang="nb-NO" i="1" dirty="0"/>
            </a:br>
            <a:br>
              <a:rPr lang="nb-NO" i="1" dirty="0"/>
            </a:br>
            <a:r>
              <a:rPr lang="nb-NO" i="1" dirty="0"/>
              <a:t>Dersom virksomheten kan dekke det samme formålet ved å bygge om eksisterende eiendom for kr 20 000 000, vil ikke virksomheten betale mer enn kr 10 000 000 for lagerbygningen, jf. investeringstilnærmingen.</a:t>
            </a:r>
            <a:br>
              <a:rPr lang="nb-NO" i="1" dirty="0"/>
            </a:br>
            <a:br>
              <a:rPr lang="nb-NO" i="1" dirty="0"/>
            </a:br>
            <a:r>
              <a:rPr lang="nb-NO" i="1" dirty="0"/>
              <a:t>Markedsverdien av lagerbygningen er derfor oppad begrenset av både investeringstilnærmingen og kostnadstilnærmingen.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59953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Kostnadsmetoden der integrert del av eiendom må tilordnes en markedsverdi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F.eks. i forbindelse med eiendomsskatt av kraftlinjer og telenett</a:t>
            </a:r>
          </a:p>
          <a:p>
            <a:r>
              <a:rPr lang="nb-NO" dirty="0"/>
              <a:t>Hovedproblemet: Svak sammenheng mellom </a:t>
            </a:r>
            <a:r>
              <a:rPr lang="nb-NO" i="1" dirty="0"/>
              <a:t>kostnader</a:t>
            </a:r>
            <a:r>
              <a:rPr lang="nb-NO" dirty="0"/>
              <a:t> og </a:t>
            </a:r>
            <a:r>
              <a:rPr lang="nb-NO" i="1" dirty="0"/>
              <a:t>markedsverdi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14930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152650" y="5024569"/>
            <a:ext cx="7886700" cy="115239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b-NO" dirty="0" err="1"/>
              <a:t>Byggekostnad</a:t>
            </a:r>
            <a:r>
              <a:rPr lang="nb-NO" dirty="0"/>
              <a:t> mellom tre og </a:t>
            </a:r>
            <a:r>
              <a:rPr lang="nb-NO"/>
              <a:t>fire mrd.</a:t>
            </a:r>
            <a:endParaRPr lang="nb-NO" dirty="0"/>
          </a:p>
          <a:p>
            <a:pPr marL="0" indent="0">
              <a:buNone/>
            </a:pPr>
            <a:r>
              <a:rPr lang="nb-NO" dirty="0"/>
              <a:t>I taksten ble «teknisk verdi» vurdert til kr 965 000 000</a:t>
            </a:r>
          </a:p>
          <a:p>
            <a:pPr marL="0" indent="0">
              <a:buNone/>
            </a:pPr>
            <a:r>
              <a:rPr lang="nb-NO" dirty="0"/>
              <a:t>Markedsverdien ble vurdert til kr 105 000 000</a:t>
            </a:r>
          </a:p>
          <a:p>
            <a:pPr marL="0" indent="0">
              <a:buNone/>
            </a:pPr>
            <a:r>
              <a:rPr lang="nb-NO" dirty="0"/>
              <a:t>Solgt etter en normal salgsprosess for kr 38 100 000</a:t>
            </a:r>
          </a:p>
        </p:txBody>
      </p:sp>
      <p:pic>
        <p:nvPicPr>
          <p:cNvPr id="4" name="Plassholder for innhold 3" descr="https://images.finncdn.no/dynamic/1600w/2012/8/vertical-7/28/2/348/522/72_2134701742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20" y="246738"/>
            <a:ext cx="3186220" cy="2437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120" y="2472097"/>
            <a:ext cx="3657138" cy="2439997"/>
          </a:xfrm>
          <a:prstGeom prst="rect">
            <a:avLst/>
          </a:prstGeom>
        </p:spPr>
      </p:pic>
      <p:pic>
        <p:nvPicPr>
          <p:cNvPr id="6" name="Picture 2" descr="https://images.finncdn.no/dynamic/1600w/2012/8/vertical-7/28/2/348/522/72_15367709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20" y="2796691"/>
            <a:ext cx="3193060" cy="211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122" y="296871"/>
            <a:ext cx="3651137" cy="142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77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800" y="646748"/>
            <a:ext cx="8414161" cy="567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6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Investeringsmetoden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Eiendom som i hovedsak eies for pengeavkastningenes skyld</a:t>
            </a:r>
          </a:p>
          <a:p>
            <a:pPr lvl="1"/>
            <a:r>
              <a:rPr lang="nb-NO" dirty="0"/>
              <a:t>Næringseiendom, bolig for utleie mv</a:t>
            </a:r>
          </a:p>
          <a:p>
            <a:r>
              <a:rPr lang="nb-NO" dirty="0"/>
              <a:t>Tar utgangspunkt i at </a:t>
            </a:r>
            <a:r>
              <a:rPr lang="nb-NO" i="1" dirty="0"/>
              <a:t>vi kjenner hvordan kjøperne (investorene) tenker</a:t>
            </a:r>
          </a:p>
          <a:p>
            <a:pPr lvl="1"/>
            <a:r>
              <a:rPr lang="nb-NO" i="1" dirty="0"/>
              <a:t>Eksempel: </a:t>
            </a:r>
            <a:r>
              <a:rPr lang="nb-NO" dirty="0"/>
              <a:t>Hvis du kjenner til at investorene i segmentet kjøper eiendom til maksimalt 20 ganger årlig netto leieinntekt, kan du bruke dette for å anslå en sannsynlig markedsverdi i det segmentet</a:t>
            </a:r>
          </a:p>
        </p:txBody>
      </p:sp>
    </p:spTree>
    <p:extLst>
      <p:ext uri="{BB962C8B-B14F-4D97-AF65-F5344CB8AC3E}">
        <p14:creationId xmlns:p14="http://schemas.microsoft.com/office/powerpoint/2010/main" val="3665450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 - sammenligningsmetoden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152650" y="1825625"/>
            <a:ext cx="7886700" cy="1528594"/>
          </a:xfrm>
        </p:spPr>
        <p:txBody>
          <a:bodyPr>
            <a:normAutofit fontScale="85000" lnSpcReduction="20000"/>
          </a:bodyPr>
          <a:lstStyle/>
          <a:p>
            <a:r>
              <a:rPr lang="nb-NO" i="1" dirty="0"/>
              <a:t>Du har vurdert de forventede bruttoinntektene til å bli kr 200 000 per år. Du har funnet fram til salg av parkeringsplasser med følgende bruttoinntekter og salgspriser, og justert disse for forskjeller i forhold til den plassen du skal verdsette: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49" y="3324936"/>
            <a:ext cx="8304991" cy="1296056"/>
          </a:xfrm>
          <a:prstGeom prst="rect">
            <a:avLst/>
          </a:prstGeom>
        </p:spPr>
      </p:pic>
      <p:sp>
        <p:nvSpPr>
          <p:cNvPr id="7" name="Plassholder for innhold 2"/>
          <p:cNvSpPr txBox="1">
            <a:spLocks/>
          </p:cNvSpPr>
          <p:nvPr/>
        </p:nvSpPr>
        <p:spPr>
          <a:xfrm>
            <a:off x="2152650" y="4747098"/>
            <a:ext cx="7886700" cy="180934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i="1" dirty="0"/>
              <a:t>I tillegg har du forhørt deg hos dine kontakter. De forteller at 8,3 % virker noe høyt i forhold til de transaksjonene de kjenner til, men som er konfidensielle. Ut fra dette vurderer du samlet forholdet mellom leieinntekt og pris til 8,0 %. Du vurderer derfor markedsverdien etter </a:t>
            </a:r>
            <a:r>
              <a:rPr lang="nb-NO" b="1" i="1" dirty="0"/>
              <a:t>sammenligningsmetoden</a:t>
            </a:r>
            <a:r>
              <a:rPr lang="nb-NO" i="1" dirty="0"/>
              <a:t> til å bli </a:t>
            </a:r>
          </a:p>
          <a:p>
            <a:r>
              <a:rPr lang="nb-NO" dirty="0"/>
              <a:t>kr 200 000 / 8 % = kr 2 500 000</a:t>
            </a:r>
            <a:endParaRPr lang="nb-NO" i="1" dirty="0"/>
          </a:p>
          <a:p>
            <a:pPr marL="0" indent="0">
              <a:buNone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7644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 - investeringsmetoden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i="1" dirty="0"/>
              <a:t>En tidligere studiekamerat forteller at et av de aktuelle parkeringsselskapene for tiden baserer pristilbudene på et forholdstall på 6 %. Hun forteller videre at de tar utgangspunkt i brutto inntekt minus en driftskostnad på 20 %. Hun sier at selskapet pleier å ha nokså like pristilbud som andre selskap. Ut fra dette vurderer du markedsverdien etter </a:t>
            </a:r>
            <a:r>
              <a:rPr lang="nb-NO" b="1" i="1" dirty="0"/>
              <a:t>investeringsmetoden</a:t>
            </a:r>
            <a:r>
              <a:rPr lang="nb-NO" i="1" dirty="0"/>
              <a:t> til å bli</a:t>
            </a:r>
          </a:p>
          <a:p>
            <a:r>
              <a:rPr lang="nb-NO" i="1" dirty="0"/>
              <a:t>kr 200 000 * (1 - 20 %) / 6 % = kr 150 000 / 6 % = 2 670 000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3883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 – helhetsvurdering basert på </a:t>
            </a:r>
            <a:r>
              <a:rPr lang="nb-NO" i="1" dirty="0"/>
              <a:t>begge</a:t>
            </a:r>
            <a:r>
              <a:rPr lang="nb-NO" dirty="0"/>
              <a:t> metoder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i="1" dirty="0"/>
              <a:t>Du gjør en helhetsvurdering av de to indikasjonene på markedsverdi fra henholdsvis </a:t>
            </a:r>
            <a:r>
              <a:rPr lang="nb-NO" b="1" i="1" dirty="0"/>
              <a:t>sammenligningsmetoden</a:t>
            </a:r>
            <a:r>
              <a:rPr lang="nb-NO" i="1" dirty="0"/>
              <a:t> og </a:t>
            </a:r>
            <a:r>
              <a:rPr lang="nb-NO" b="1" i="1" dirty="0"/>
              <a:t>investeringsmetoden</a:t>
            </a:r>
            <a:r>
              <a:rPr lang="nb-NO" i="1" dirty="0"/>
              <a:t>. Din tidligere studiekamerat er pålitelig og kjenner bransjen godt. Du legger derfor mest vekt på hennes informasjon og vurderer markedsverdien til kr 2 600 000. </a:t>
            </a:r>
            <a:br>
              <a:rPr lang="nb-NO" i="1" dirty="0"/>
            </a:br>
            <a:br>
              <a:rPr lang="nb-NO" i="1" dirty="0"/>
            </a:br>
            <a:r>
              <a:rPr lang="nb-NO" i="1" dirty="0"/>
              <a:t>Du er imidlertid ikke sikker på om ditt anslag for årlig inntekt er riktig, i tillegg til den vanlige usikkerheten ved verdsetting. Du setter derfor usikkerheten såpass høyt som til kr 750 000.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83227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Investeringsmetoden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Ikke alltid helt klart om det er «tenkt som kjøperne» eller hentet data fra markedet</a:t>
            </a:r>
          </a:p>
          <a:p>
            <a:pPr lvl="1"/>
            <a:r>
              <a:rPr lang="nb-NO" dirty="0"/>
              <a:t>I så fall en glidende overgang mellom investeringsmetoden og sammenligningsmetoden</a:t>
            </a:r>
          </a:p>
          <a:p>
            <a:r>
              <a:rPr lang="nb-NO" dirty="0"/>
              <a:t>Investeringsmetoden skal finne markedsverdien</a:t>
            </a:r>
          </a:p>
          <a:p>
            <a:pPr lvl="1"/>
            <a:r>
              <a:rPr lang="nb-NO" i="1" dirty="0"/>
              <a:t>Beskrivende</a:t>
            </a:r>
            <a:r>
              <a:rPr lang="nb-NO" dirty="0"/>
              <a:t> metode</a:t>
            </a:r>
          </a:p>
          <a:p>
            <a:pPr lvl="1"/>
            <a:r>
              <a:rPr lang="nb-NO" dirty="0"/>
              <a:t>Hva markedsverdien </a:t>
            </a:r>
            <a:r>
              <a:rPr lang="nb-NO" i="1" dirty="0"/>
              <a:t>er</a:t>
            </a:r>
            <a:endParaRPr lang="nb-NO" dirty="0"/>
          </a:p>
          <a:p>
            <a:pPr lvl="1"/>
            <a:r>
              <a:rPr lang="nb-NO" dirty="0"/>
              <a:t>Ikke hva eiendommen «egentlig» er verd som investering</a:t>
            </a:r>
          </a:p>
          <a:p>
            <a:pPr lvl="2"/>
            <a:r>
              <a:rPr lang="nb-NO" dirty="0"/>
              <a:t> Det er </a:t>
            </a:r>
            <a:r>
              <a:rPr lang="nb-NO" i="1" dirty="0"/>
              <a:t>investeringsverdien</a:t>
            </a:r>
            <a:r>
              <a:rPr lang="nb-NO" dirty="0"/>
              <a:t>, som krever en helt annen framgangsmåte</a:t>
            </a:r>
          </a:p>
        </p:txBody>
      </p:sp>
    </p:spTree>
    <p:extLst>
      <p:ext uri="{BB962C8B-B14F-4D97-AF65-F5344CB8AC3E}">
        <p14:creationId xmlns:p14="http://schemas.microsoft.com/office/powerpoint/2010/main" val="249198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Residualmetoden for utviklingseiendommer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Alternativ til tomtebelastning (pris pr m2 tillatt bebyggelse)</a:t>
            </a:r>
          </a:p>
          <a:p>
            <a:r>
              <a:rPr lang="nb-NO" dirty="0"/>
              <a:t>Variant av investeringsmetoden: Gjør de samme vurderingene som kjøperne gjør</a:t>
            </a:r>
          </a:p>
          <a:p>
            <a:r>
              <a:rPr lang="nb-NO" dirty="0"/>
              <a:t>Differansen mellom ferdig prosjekt og samtlige utviklingskostnader</a:t>
            </a:r>
          </a:p>
          <a:p>
            <a:pPr lvl="1"/>
            <a:r>
              <a:rPr lang="nb-NO" dirty="0"/>
              <a:t>«Brutto tomtebelastning»</a:t>
            </a:r>
          </a:p>
          <a:p>
            <a:r>
              <a:rPr lang="nb-NO" dirty="0"/>
              <a:t>Brutto tomtebelastning fordeles mellom </a:t>
            </a:r>
          </a:p>
          <a:p>
            <a:pPr lvl="1"/>
            <a:r>
              <a:rPr lang="nb-NO" dirty="0"/>
              <a:t>Sannsynlig betaling for tomt</a:t>
            </a:r>
          </a:p>
          <a:p>
            <a:pPr lvl="1"/>
            <a:r>
              <a:rPr lang="nb-NO" dirty="0"/>
              <a:t>Vederlag til investorens for kompetanse, risiko og innsats</a:t>
            </a:r>
          </a:p>
        </p:txBody>
      </p:sp>
    </p:spTree>
    <p:extLst>
      <p:ext uri="{BB962C8B-B14F-4D97-AF65-F5344CB8AC3E}">
        <p14:creationId xmlns:p14="http://schemas.microsoft.com/office/powerpoint/2010/main" val="3001224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929</Words>
  <Application>Microsoft Office PowerPoint</Application>
  <PresentationFormat>Widescreen</PresentationFormat>
  <Paragraphs>107</Paragraphs>
  <Slides>22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Office-tema</vt:lpstr>
      <vt:lpstr>10 Indirekte metoder</vt:lpstr>
      <vt:lpstr>10 Indirekte metoder</vt:lpstr>
      <vt:lpstr>PowerPoint-presentasjon</vt:lpstr>
      <vt:lpstr>Investeringsmetoden</vt:lpstr>
      <vt:lpstr>Eksempel - sammenligningsmetoden</vt:lpstr>
      <vt:lpstr>Eksempel - investeringsmetoden</vt:lpstr>
      <vt:lpstr>Eksempel – helhetsvurdering basert på begge metoder</vt:lpstr>
      <vt:lpstr>Investeringsmetoden</vt:lpstr>
      <vt:lpstr>Residualmetoden for utviklingseiendommer</vt:lpstr>
      <vt:lpstr>Eksempel</vt:lpstr>
      <vt:lpstr>Eksempel forts.</vt:lpstr>
      <vt:lpstr>Usikkerhet – lett å endre/manipulere resultatet</vt:lpstr>
      <vt:lpstr>Tenk som markedet</vt:lpstr>
      <vt:lpstr>Fordeling av brutto tomtebelastning</vt:lpstr>
      <vt:lpstr>Profittmetoden for årlige inntekter</vt:lpstr>
      <vt:lpstr>Profittmetoden - landbruk</vt:lpstr>
      <vt:lpstr>Eksempel - skogbruk</vt:lpstr>
      <vt:lpstr>Kostnadsmetoden</vt:lpstr>
      <vt:lpstr>Framgangsmåte</vt:lpstr>
      <vt:lpstr>Eksempel</vt:lpstr>
      <vt:lpstr>Kostnadsmetoden der integrert del av eiendom må tilordnes en markedsverdi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Eli Valheim</cp:lastModifiedBy>
  <cp:revision>17</cp:revision>
  <dcterms:created xsi:type="dcterms:W3CDTF">2017-06-21T06:35:29Z</dcterms:created>
  <dcterms:modified xsi:type="dcterms:W3CDTF">2017-06-27T11:27:07Z</dcterms:modified>
</cp:coreProperties>
</file>